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0" r:id="rId2"/>
    <p:sldId id="318" r:id="rId3"/>
    <p:sldId id="278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2" r:id="rId20"/>
    <p:sldId id="294" r:id="rId21"/>
    <p:sldId id="295" r:id="rId22"/>
    <p:sldId id="296" r:id="rId23"/>
    <p:sldId id="297" r:id="rId24"/>
    <p:sldId id="29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18F"/>
    <a:srgbClr val="4972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25" autoAdjust="0"/>
  </p:normalViewPr>
  <p:slideViewPr>
    <p:cSldViewPr snapToGrid="0">
      <p:cViewPr varScale="1">
        <p:scale>
          <a:sx n="150" d="100"/>
          <a:sy n="150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CF638-256C-4CA0-A748-722AA836E7A8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030BD-20FE-4C18-A33C-4912C7D3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8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-Identity-H"/>
              </a:rPr>
              <a:t>In the above note the 2 at the end of the last capture history representing a chopped event. Chopped carcasses will be dealt with later. Also note that for </a:t>
            </a:r>
            <a:r>
              <a:rPr lang="en-US" sz="1800" b="0" i="0" u="none" strike="noStrike" baseline="0" dirty="0">
                <a:latin typeface="LatinModernMath-Regular-Identity-H"/>
              </a:rPr>
              <a:t>𝑃3 </a:t>
            </a:r>
            <a:r>
              <a:rPr lang="en-US" sz="1800" b="0" i="0" u="none" strike="noStrike" baseline="0" dirty="0">
                <a:latin typeface="LMRoman10-Regular-Identity-H"/>
              </a:rPr>
              <a:t>the likelihood conditions on the initial observation and excludes estimates of </a:t>
            </a:r>
            <a:r>
              <a:rPr lang="en-US" sz="1800" b="0" i="0" u="none" strike="noStrike" baseline="0" dirty="0">
                <a:latin typeface="LatinModernMath-Regular-Identity-H"/>
              </a:rPr>
              <a:t>𝜙 </a:t>
            </a:r>
            <a:r>
              <a:rPr lang="en-US" sz="1800" b="0" i="0" u="none" strike="noStrike" baseline="0" dirty="0">
                <a:latin typeface="LMRoman10-Regular-Identity-H"/>
              </a:rPr>
              <a:t>or </a:t>
            </a:r>
            <a:r>
              <a:rPr lang="en-US" sz="1800" b="0" i="0" u="none" strike="noStrike" baseline="0" dirty="0">
                <a:latin typeface="LatinModernMath-Regular-Identity-H"/>
              </a:rPr>
              <a:t>𝑝 </a:t>
            </a:r>
            <a:r>
              <a:rPr lang="en-US" sz="1800" b="0" i="0" u="none" strike="noStrike" baseline="0" dirty="0">
                <a:latin typeface="LMRoman10-Regular-Identity-H"/>
              </a:rPr>
              <a:t>before that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2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33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1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99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4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42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69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4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749B-636C-5CC3-3806-1FAA6979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FFE8A-DDEB-CD1A-BE29-1DB5A4C0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68AF-15ED-26E1-DCDE-390ED326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B6D0-84BF-5E62-F683-7A06BE68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E1E02-AC53-9007-7518-6C6BDEEA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8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30A5-1C7D-CFAA-225F-6B0D6822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E565-83C4-6DE6-EE82-32E52192C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6809-A62F-38C9-4BF8-A5332CF9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3D7C2-703A-0689-2B3F-70828100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EC74-6D71-705E-6C89-912C74A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3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D68FC-1CFA-4516-93DD-E653470F3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F8F8B-7658-2E10-CB3D-0BF235500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138B7-AAA1-DEE4-C246-C291A5B8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047F-43EF-CF66-9353-5E076CCB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9DC60-65B6-284E-7C80-7F35E325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2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15CF-66F3-802A-9035-433A8BBD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CF94-3883-3592-A043-B823668A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94E9-53E2-DCCF-909A-E8BE5182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7D6A1-0DA0-3A33-E334-35E6725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3457-7DB9-7854-3142-17CFDAD9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4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38B4-7926-1311-05CE-2D2A89B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8A2B-6EA6-8AB1-111A-B9C8412C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AA584-87A8-8190-AB35-1B81E7BC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5C3E-1868-1B4B-0964-730F067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DF4E-C870-C1D9-7016-DC63FC87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08DA-4B44-2A51-A578-B7D9DA83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F48B-B7F5-37D9-6773-03EAD18DD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83620-0E3F-61C1-956B-3D943CC90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45442-6234-BF76-148A-5A393F96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3F10-59D8-6625-63F1-6D36C47D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769E-F8BA-4133-6DD6-07DFF1CC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4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0253-64D4-ECB2-3C69-D8A29A7C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FD5F-C80F-76DA-CAAD-79CF0E6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E915-A8B4-E4A1-13FE-ABC340B3D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EE82-C090-AC06-06A3-7FD444A1E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E9D2B-1A1A-CF8C-2BF9-033B8A272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1473E-33E9-5057-D350-9F70A7F6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C7CCF-0286-E652-CAD4-F63F4BE5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72342-21D6-C457-2E32-37EBC382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3BAA-9FAC-91E2-5777-840E30A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8F40A-6F64-8637-0FEF-819A8B52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2046E-87AD-2304-F14A-3E47699B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B1E13-5884-2D83-DB9F-03C9D48C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EB1B0-F3DB-865D-54CE-97F955C5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D7437-B3BA-86DA-88BC-232C0EE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B75-ADB3-C7E4-87FF-0472B48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B810-D24C-1EAD-0A60-81140845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EB8C-F91F-32AD-B310-CE76DFEA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3802-904C-083A-BFDD-F95871967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FAD9-8E3B-ED14-815C-6F6C85C7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98D15-C933-C180-0C64-9F54638E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1FEC-B7D6-B4B7-DF8A-0C50E94A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B62F-E33C-AD8C-5641-92E22778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C6C32-AD92-D54D-91CD-D00295783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5E7A4-F3C5-F4A2-F8EF-BDC1CF3D9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C5A55-CF62-5B93-AED2-3F771795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4ECBB-7F9D-387D-5023-86CB16B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AE579-FE90-5919-0C13-A1B9DBB4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D500A-F7BF-3D60-F8F8-C481F15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6C45-B581-8F7F-F17D-466C28512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D742-1F40-1B50-4073-B0FFAFEF3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4E3014-9A5E-4C5C-866A-82074B33D71E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EB50D-03E8-9929-2423-F28B0A582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B732-3831-E41F-C497-D76194FC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XepXtl9YKw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tatlect.com/fundamentals-of-statistics/maximum-likelihood-algorithm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j.ctt7sdj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hyperlink" Target="https://gitlab.com/tmcd/escapemr/-/tree/master/R?ref_type=heads" TargetMode="External"/><Relationship Id="rId4" Type="http://schemas.openxmlformats.org/officeDocument/2006/relationships/hyperlink" Target="https://rushinglab.github.io/WILD6900/articles/cj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Mathematics of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Consider this simplified set of capture histories: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ABCC-CFF7-B5A2-0177-4B745645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80" y="1787690"/>
            <a:ext cx="4429125" cy="2105025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337939-DE77-1C9A-BC2D-998E729F95E3}"/>
              </a:ext>
            </a:extLst>
          </p:cNvPr>
          <p:cNvSpPr txBox="1">
            <a:spLocks/>
          </p:cNvSpPr>
          <p:nvPr/>
        </p:nvSpPr>
        <p:spPr>
          <a:xfrm>
            <a:off x="380996" y="4203179"/>
            <a:ext cx="11421290" cy="1039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We can represent the likelihood of observing the capture history of fish 1601 as: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FCBC9-6FFF-0F3C-46F3-7ED67BAB29AE}"/>
              </a:ext>
            </a:extLst>
          </p:cNvPr>
          <p:cNvSpPr/>
          <p:nvPr/>
        </p:nvSpPr>
        <p:spPr>
          <a:xfrm>
            <a:off x="3877080" y="2307264"/>
            <a:ext cx="4429125" cy="3475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C840B3-BC55-6DD2-C6AD-24C62349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803" y="5021610"/>
            <a:ext cx="73056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represent the likelihood of observing our four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7A2E-2CB2-D08D-8A62-4D6BDAB2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43" y="2337046"/>
            <a:ext cx="8458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use the prior equations to represent the total likelihood of observing all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0A9E-B885-E5C8-F793-F15D6E895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18" y="2303174"/>
            <a:ext cx="3371850" cy="6096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1BE1D1B-AE0F-6D48-23F1-252D80FD7B46}"/>
              </a:ext>
            </a:extLst>
          </p:cNvPr>
          <p:cNvSpPr txBox="1">
            <a:spLocks/>
          </p:cNvSpPr>
          <p:nvPr/>
        </p:nvSpPr>
        <p:spPr>
          <a:xfrm>
            <a:off x="380998" y="298074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Or as the product of all the </a:t>
            </a:r>
            <a:r>
              <a:rPr lang="en-US" sz="2800" i="1" dirty="0"/>
              <a:t>n</a:t>
            </a:r>
            <a:r>
              <a:rPr lang="en-US" sz="2800" dirty="0"/>
              <a:t> capture history probabilities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4CF9D-C1ED-5022-D944-240CA97AF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05" y="3636086"/>
            <a:ext cx="1895475" cy="1057275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976575E-1279-37BA-1436-2882DEE73A78}"/>
              </a:ext>
            </a:extLst>
          </p:cNvPr>
          <p:cNvSpPr txBox="1">
            <a:spLocks/>
          </p:cNvSpPr>
          <p:nvPr/>
        </p:nvSpPr>
        <p:spPr>
          <a:xfrm>
            <a:off x="380997" y="476316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Which can be made easier for computation by log-transforming our likelihoods: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E77C-7430-B974-9CF7-8A0A380D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467" y="5192751"/>
            <a:ext cx="2800350" cy="11049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E173A42C-9B80-AABE-2DF1-8C498BDBCBA9}"/>
              </a:ext>
            </a:extLst>
          </p:cNvPr>
          <p:cNvSpPr txBox="1">
            <a:spLocks/>
          </p:cNvSpPr>
          <p:nvPr/>
        </p:nvSpPr>
        <p:spPr>
          <a:xfrm>
            <a:off x="380997" y="6249236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The above is known as the “log-likelihood” of the probability.</a:t>
            </a:r>
          </a:p>
        </p:txBody>
      </p:sp>
    </p:spTree>
    <p:extLst>
      <p:ext uri="{BB962C8B-B14F-4D97-AF65-F5344CB8AC3E}">
        <p14:creationId xmlns:p14="http://schemas.microsoft.com/office/powerpoint/2010/main" val="66209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So, if we have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we can estimate the “log-likelihood” of observing a set of given capture histories.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But of course, we don’t have these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so how do we calculate them?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Answer: utilize covariates. 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  <a:blipFill>
                <a:blip r:embed="rId4"/>
                <a:stretch>
                  <a:fillRect l="-1067" t="-1600" r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368" y="4667492"/>
            <a:ext cx="36385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probability of capture or survival given a specific covariate can best be represented with logistic regression models: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6" y="3383636"/>
            <a:ext cx="3638550" cy="1752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34" y="3190874"/>
            <a:ext cx="35623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prior logistic models can be transformed to “logit” (log odds) functions to model the probabilities as linear functions of our covariates: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2" y="3183611"/>
            <a:ext cx="35623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ECBF6-476E-2DC6-E211-5BBBBCED3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762" y="3174086"/>
            <a:ext cx="376237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26E48-B650-1EC9-FFEA-140FFFC3B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762" y="4517591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2347054"/>
                <a:ext cx="11421290" cy="42569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Using the above equations, we can estimate the probability of survival or capture, but first we need a way to estimate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We’ll do this with a method known as “maximum log-likelihood estimation” (MLE).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2347054"/>
                <a:ext cx="11421290" cy="4256946"/>
              </a:xfrm>
              <a:blipFill>
                <a:blip r:embed="rId3"/>
                <a:stretch>
                  <a:fillRect l="-1067" t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36CF5C-87C2-76CE-B84C-2C0C84119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773" y="1175684"/>
            <a:ext cx="3762375" cy="108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2744F-AFDC-A636-2A37-64AF4C7EA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53" y="1198320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9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Recall the above equation, where "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func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log-likelihood of observing the capture history for a given carcass.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  <a:blipFill>
                <a:blip r:embed="rId3"/>
                <a:stretch>
                  <a:fillRect l="-1067" t="-1111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67A77E-0150-1B49-819D-879845BE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318" y="1409845"/>
            <a:ext cx="280035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587" y="3564750"/>
            <a:ext cx="10029825" cy="11811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112C8-707E-EBEC-DE9C-825EB05865D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78334" y="4371976"/>
            <a:ext cx="1763416" cy="11818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/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 1 if carcass </a:t>
                </a:r>
                <a:r>
                  <a:rPr lang="en-US" dirty="0" err="1"/>
                  <a:t>i</a:t>
                </a:r>
                <a:r>
                  <a:rPr lang="en-US" dirty="0"/>
                  <a:t> was captured during period j, 0 otherwise.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blipFill>
                <a:blip r:embed="rId6"/>
                <a:stretch>
                  <a:fillRect l="-5143" t="-7801" r="-8286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185A7BD4-4391-5B91-8A13-D79D8763B457}"/>
              </a:ext>
            </a:extLst>
          </p:cNvPr>
          <p:cNvSpPr/>
          <p:nvPr/>
        </p:nvSpPr>
        <p:spPr>
          <a:xfrm rot="5400000">
            <a:off x="4181620" y="3801828"/>
            <a:ext cx="518286" cy="1659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3CA702E-2BD4-0FFE-8CFF-AD599FB4CE0F}"/>
              </a:ext>
            </a:extLst>
          </p:cNvPr>
          <p:cNvSpPr/>
          <p:nvPr/>
        </p:nvSpPr>
        <p:spPr>
          <a:xfrm rot="5400000">
            <a:off x="6879779" y="3134487"/>
            <a:ext cx="518286" cy="29941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E3720D4-BF7E-0AC7-28B6-6ED420C44DC8}"/>
              </a:ext>
            </a:extLst>
          </p:cNvPr>
          <p:cNvSpPr/>
          <p:nvPr/>
        </p:nvSpPr>
        <p:spPr>
          <a:xfrm rot="5400000">
            <a:off x="9396032" y="3924142"/>
            <a:ext cx="518286" cy="13906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C45E1-74F8-69C5-F451-143D9FA98CCB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10920413" y="4372750"/>
            <a:ext cx="587374" cy="806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/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/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capture.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blipFill>
                <a:blip r:embed="rId8"/>
                <a:stretch>
                  <a:fillRect l="-1143" t="-8824" r="-314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/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not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no capture.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blipFill>
                <a:blip r:embed="rId9"/>
                <a:stretch>
                  <a:fillRect t="-6630" b="-1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79E526B-6A63-2CDD-2CB4-F1235C9D094E}"/>
              </a:ext>
            </a:extLst>
          </p:cNvPr>
          <p:cNvSpPr txBox="1"/>
          <p:nvPr/>
        </p:nvSpPr>
        <p:spPr>
          <a:xfrm>
            <a:off x="8636000" y="4855285"/>
            <a:ext cx="21298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Chance carcass survives from j-1 to j.</a:t>
            </a:r>
          </a:p>
        </p:txBody>
      </p:sp>
    </p:spTree>
    <p:extLst>
      <p:ext uri="{BB962C8B-B14F-4D97-AF65-F5344CB8AC3E}">
        <p14:creationId xmlns:p14="http://schemas.microsoft.com/office/powerpoint/2010/main" val="156468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7" y="1576776"/>
            <a:ext cx="10029825" cy="118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/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(01010|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𝑟𝑒𝑙𝑒𝑎𝑠𝑒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=2)=</m:t>
                      </m:r>
                      <m:d>
                        <m:dPr>
                          <m:begChr m:val="[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blipFill>
                <a:blip r:embed="rId4"/>
                <a:stretch>
                  <a:fillRect t="-684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2EE4A3-44C9-2E13-A2D1-55185AA009F4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4656663" y="2757876"/>
            <a:ext cx="2099737" cy="116910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541A5-F5A3-B333-29E8-FCF72897328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56400" y="2757876"/>
            <a:ext cx="719663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69F3E4-0923-532E-254F-091441D05A6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56400" y="2757876"/>
            <a:ext cx="3524244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110423-A510-16D0-E988-293DC7379807}"/>
              </a:ext>
            </a:extLst>
          </p:cNvPr>
          <p:cNvSpPr txBox="1"/>
          <p:nvPr/>
        </p:nvSpPr>
        <p:spPr>
          <a:xfrm>
            <a:off x="4656663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73853-1AB9-C729-87D8-FC48CE92E1F4}"/>
              </a:ext>
            </a:extLst>
          </p:cNvPr>
          <p:cNvSpPr txBox="1"/>
          <p:nvPr/>
        </p:nvSpPr>
        <p:spPr>
          <a:xfrm>
            <a:off x="6650563" y="33288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68F70-2A95-AB85-EEA1-BC8A9629BEC8}"/>
              </a:ext>
            </a:extLst>
          </p:cNvPr>
          <p:cNvSpPr txBox="1"/>
          <p:nvPr/>
        </p:nvSpPr>
        <p:spPr>
          <a:xfrm>
            <a:off x="9575800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j=4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1DC5F9C-48BE-6FF5-C7B3-82971DF387FB}"/>
              </a:ext>
            </a:extLst>
          </p:cNvPr>
          <p:cNvSpPr/>
          <p:nvPr/>
        </p:nvSpPr>
        <p:spPr>
          <a:xfrm rot="5400000" flipH="1">
            <a:off x="4433942" y="3104064"/>
            <a:ext cx="445442" cy="2091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04F49EC-C40D-D929-ACF7-4FCC0073E58B}"/>
              </a:ext>
            </a:extLst>
          </p:cNvPr>
          <p:cNvSpPr/>
          <p:nvPr/>
        </p:nvSpPr>
        <p:spPr>
          <a:xfrm rot="5400000" flipH="1">
            <a:off x="7253342" y="2810153"/>
            <a:ext cx="445442" cy="26246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BD4D593-B43A-00B5-E887-40F1D3ABA26E}"/>
              </a:ext>
            </a:extLst>
          </p:cNvPr>
          <p:cNvSpPr/>
          <p:nvPr/>
        </p:nvSpPr>
        <p:spPr>
          <a:xfrm rot="5400000" flipH="1">
            <a:off x="10057923" y="3042984"/>
            <a:ext cx="445442" cy="21590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916B17F-47D5-B21B-13EE-496BEB3737CD}"/>
              </a:ext>
            </a:extLst>
          </p:cNvPr>
          <p:cNvSpPr/>
          <p:nvPr/>
        </p:nvSpPr>
        <p:spPr>
          <a:xfrm rot="5400000">
            <a:off x="6581258" y="-757365"/>
            <a:ext cx="369333" cy="66611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667C42-CED3-F07E-E730-5AA67917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43" y="1549400"/>
            <a:ext cx="9075994" cy="132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C67FE-7B29-4DE1-67F5-C32B4D5A5FBD}"/>
              </a:ext>
            </a:extLst>
          </p:cNvPr>
          <p:cNvSpPr txBox="1"/>
          <p:nvPr/>
        </p:nvSpPr>
        <p:spPr>
          <a:xfrm>
            <a:off x="2476698" y="3429000"/>
            <a:ext cx="291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Chance carcass ‘dies’ immediately after last observation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03732AD-4CA0-E54A-C386-FDB91E05B561}"/>
              </a:ext>
            </a:extLst>
          </p:cNvPr>
          <p:cNvSpPr/>
          <p:nvPr/>
        </p:nvSpPr>
        <p:spPr>
          <a:xfrm rot="5400000">
            <a:off x="3675910" y="2134444"/>
            <a:ext cx="518286" cy="179258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544E-12F3-A6C9-0022-D0A18C5C6D49}"/>
              </a:ext>
            </a:extLst>
          </p:cNvPr>
          <p:cNvSpPr txBox="1"/>
          <p:nvPr/>
        </p:nvSpPr>
        <p:spPr>
          <a:xfrm>
            <a:off x="5531608" y="3429000"/>
            <a:ext cx="511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of all probabilities carcass survived but wasn’t seen for each observation point between last capture and n-1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7EFF698-F78D-880A-B222-6CF8A363F9B3}"/>
              </a:ext>
            </a:extLst>
          </p:cNvPr>
          <p:cNvSpPr/>
          <p:nvPr/>
        </p:nvSpPr>
        <p:spPr>
          <a:xfrm rot="5400000">
            <a:off x="7828400" y="-10759"/>
            <a:ext cx="518286" cy="60829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the CVCS carcass survey data.</a:t>
            </a:r>
          </a:p>
          <a:p>
            <a:r>
              <a:rPr lang="en-US" sz="3600" dirty="0"/>
              <a:t>Explain equations to estimate capture and survival probabilities.</a:t>
            </a:r>
          </a:p>
          <a:p>
            <a:r>
              <a:rPr lang="en-US" sz="3600" dirty="0"/>
              <a:t>Review likelihood and Maximum Likelihood Estimation (MLE) methods.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356684-605C-38E5-2844-B34E4A3850E4}"/>
              </a:ext>
            </a:extLst>
          </p:cNvPr>
          <p:cNvCxnSpPr>
            <a:cxnSpLocks/>
          </p:cNvCxnSpPr>
          <p:nvPr/>
        </p:nvCxnSpPr>
        <p:spPr>
          <a:xfrm>
            <a:off x="4062986" y="2034932"/>
            <a:ext cx="990600" cy="60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/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331A44-77B9-EDCC-D7C9-34B64321C247}"/>
              </a:ext>
            </a:extLst>
          </p:cNvPr>
          <p:cNvCxnSpPr>
            <a:cxnSpLocks/>
          </p:cNvCxnSpPr>
          <p:nvPr/>
        </p:nvCxnSpPr>
        <p:spPr>
          <a:xfrm>
            <a:off x="7125879" y="1964816"/>
            <a:ext cx="924724" cy="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85DD7-C3C9-D97E-FE23-5F52EBCC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28" y="1342739"/>
            <a:ext cx="3180472" cy="1254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Try out various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), which will provide us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produce log-likelihood of observing all capture histories.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until you’ve found the coefficients that produce the highest log-likelihood.</a:t>
                </a:r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  <a:blipFill>
                <a:blip r:embed="rId5"/>
                <a:stretch>
                  <a:fillRect l="-1067" t="-3720" r="-96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F2E763E-F0F5-21FA-F135-7365651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6" y="1198320"/>
            <a:ext cx="3762375" cy="1085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ECC4E-FBC5-932C-1C8A-D2CC66D3A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06" y="2284170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For a simple overview of MLE: </a:t>
            </a:r>
            <a:r>
              <a:rPr lang="en-US" sz="2800" dirty="0">
                <a:hlinkClick r:id="rId3"/>
              </a:rPr>
              <a:t>https://www.youtube.com/watch?app=desktop&amp;v=XepXtl9YKwc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Of course, our datasets are large, and with multiple covariates, the MLE process is made too complicated to do by hand.</a:t>
            </a:r>
          </a:p>
          <a:p>
            <a:endParaRPr lang="en-US" sz="2800" dirty="0"/>
          </a:p>
          <a:p>
            <a:r>
              <a:rPr lang="en-US" sz="2800" dirty="0"/>
              <a:t>In brief: MLE allows us to get “best guess” answers for problems with no analytical solution.</a:t>
            </a:r>
          </a:p>
          <a:p>
            <a:endParaRPr lang="en-US" sz="2800" dirty="0"/>
          </a:p>
          <a:p>
            <a:r>
              <a:rPr lang="en-US" sz="2800" dirty="0"/>
              <a:t>Fortunately, we can use </a:t>
            </a:r>
            <a:r>
              <a:rPr lang="en-US" sz="2800" b="1" dirty="0"/>
              <a:t>optimization algorithms</a:t>
            </a:r>
            <a:r>
              <a:rPr lang="en-US" sz="2800" dirty="0"/>
              <a:t> to do the work for us.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9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Optimization Algorithms: </a:t>
            </a:r>
            <a:r>
              <a:rPr lang="en-US" sz="2800" dirty="0">
                <a:hlinkClick r:id="rId3"/>
              </a:rPr>
              <a:t>https://www.statlect.com/fundamentals-of-statistics/maximum-likelihood-algorithm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BD92-D608-0744-3509-3FB92BA1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942" y="2101850"/>
            <a:ext cx="2028532" cy="4394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73901-0052-C232-0141-522B6EC54EA1}"/>
              </a:ext>
            </a:extLst>
          </p:cNvPr>
          <p:cNvCxnSpPr>
            <a:cxnSpLocks/>
          </p:cNvCxnSpPr>
          <p:nvPr/>
        </p:nvCxnSpPr>
        <p:spPr>
          <a:xfrm flipV="1">
            <a:off x="5580242" y="2871397"/>
            <a:ext cx="2511025" cy="148152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4700B925-B82E-4557-446E-655C80FC000B}"/>
              </a:ext>
            </a:extLst>
          </p:cNvPr>
          <p:cNvSpPr/>
          <p:nvPr/>
        </p:nvSpPr>
        <p:spPr>
          <a:xfrm>
            <a:off x="9785350" y="2209800"/>
            <a:ext cx="654050" cy="42862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4C904-79EA-93E8-76F2-22FEB6C1D4F7}"/>
              </a:ext>
            </a:extLst>
          </p:cNvPr>
          <p:cNvSpPr txBox="1"/>
          <p:nvPr/>
        </p:nvSpPr>
        <p:spPr>
          <a:xfrm>
            <a:off x="10437405" y="4029759"/>
            <a:ext cx="156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algorithm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F3BD-5BC0-CC06-57F6-73252CD5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20" y="5742186"/>
            <a:ext cx="1910655" cy="7538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blipFill>
                <a:blip r:embed="rId6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D7AA82-4F59-0494-B5C1-2B87B7787FFC}"/>
              </a:ext>
            </a:extLst>
          </p:cNvPr>
          <p:cNvSpPr txBox="1"/>
          <p:nvPr/>
        </p:nvSpPr>
        <p:spPr>
          <a:xfrm>
            <a:off x="2986121" y="3805249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histories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C5CC21-E80C-9C42-5557-CE8C6465B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0" y="4694480"/>
            <a:ext cx="4477936" cy="637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698AC5B0-FB1D-0636-2ED9-347689E2D653}"/>
              </a:ext>
            </a:extLst>
          </p:cNvPr>
          <p:cNvSpPr/>
          <p:nvPr/>
        </p:nvSpPr>
        <p:spPr>
          <a:xfrm flipH="1">
            <a:off x="8157942" y="2209800"/>
            <a:ext cx="764988" cy="13231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F8C9D-FBDC-0729-F577-CD376B1BF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E48D22-EE6E-28A0-AC31-2FC5683B381F}"/>
              </a:ext>
            </a:extLst>
          </p:cNvPr>
          <p:cNvGrpSpPr/>
          <p:nvPr/>
        </p:nvGrpSpPr>
        <p:grpSpPr>
          <a:xfrm>
            <a:off x="242570" y="3173243"/>
            <a:ext cx="1930400" cy="1038240"/>
            <a:chOff x="193675" y="3117944"/>
            <a:chExt cx="1930400" cy="10382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D677EA-3879-9C75-7AB6-2F06F62B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752" y="3117944"/>
              <a:ext cx="1747038" cy="5042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5DDD5B-5899-7F5B-2F89-A32F8BB4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680" y="3669832"/>
              <a:ext cx="1698386" cy="464402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BA3557-ADD9-923A-BE0B-7C0054623593}"/>
                </a:ext>
              </a:extLst>
            </p:cNvPr>
            <p:cNvSpPr/>
            <p:nvPr/>
          </p:nvSpPr>
          <p:spPr>
            <a:xfrm>
              <a:off x="193675" y="3117944"/>
              <a:ext cx="1930400" cy="10382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3F641-7C1A-73B6-56F8-3B72AC614E65}"/>
              </a:ext>
            </a:extLst>
          </p:cNvPr>
          <p:cNvCxnSpPr>
            <a:stCxn id="16" idx="2"/>
          </p:cNvCxnSpPr>
          <p:nvPr/>
        </p:nvCxnSpPr>
        <p:spPr>
          <a:xfrm>
            <a:off x="1117255" y="2696891"/>
            <a:ext cx="54986" cy="364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DB4F9-E24E-6DBC-27A0-AEABE3382E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207770" y="4211483"/>
            <a:ext cx="690139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F5660F-C8FE-1DE7-6828-3D71271364A8}"/>
              </a:ext>
            </a:extLst>
          </p:cNvPr>
          <p:cNvCxnSpPr>
            <a:cxnSpLocks/>
          </p:cNvCxnSpPr>
          <p:nvPr/>
        </p:nvCxnSpPr>
        <p:spPr>
          <a:xfrm flipH="1">
            <a:off x="3083623" y="4174581"/>
            <a:ext cx="863014" cy="482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A14549-9964-7251-1DA8-D026FBF35505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>
            <a:off x="2557648" y="5332345"/>
            <a:ext cx="0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A34546F-F32D-24E8-C9BB-943B697354CB}"/>
              </a:ext>
            </a:extLst>
          </p:cNvPr>
          <p:cNvSpPr/>
          <p:nvPr/>
        </p:nvSpPr>
        <p:spPr>
          <a:xfrm>
            <a:off x="4760341" y="2231027"/>
            <a:ext cx="654050" cy="42862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C3407E-AB9B-E9C3-78D1-1C503CE13222}"/>
              </a:ext>
            </a:extLst>
          </p:cNvPr>
          <p:cNvSpPr txBox="1"/>
          <p:nvPr/>
        </p:nvSpPr>
        <p:spPr>
          <a:xfrm>
            <a:off x="2940157" y="2816624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Covariates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53DE78-0A15-18E6-B0C7-1C9132BB3A3B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265047" y="3185956"/>
            <a:ext cx="1640310" cy="506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blipFill>
                <a:blip r:embed="rId3"/>
                <a:stretch>
                  <a:fillRect b="-141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6DAC751-8988-B4DF-EF96-C8FE0B1B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395" y="3810099"/>
            <a:ext cx="2144540" cy="122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24B37-FA41-DB65-5647-D03FD2A4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45" y="5659680"/>
            <a:ext cx="6787370" cy="1016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/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913CE-445A-F7B4-5DEE-2389A0D838A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8558665" y="1838287"/>
            <a:ext cx="0" cy="7146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12507-10A9-B1C5-80B6-AA54428A9D29}"/>
              </a:ext>
            </a:extLst>
          </p:cNvPr>
          <p:cNvCxnSpPr>
            <a:cxnSpLocks/>
          </p:cNvCxnSpPr>
          <p:nvPr/>
        </p:nvCxnSpPr>
        <p:spPr>
          <a:xfrm>
            <a:off x="8558665" y="3356050"/>
            <a:ext cx="0" cy="549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457FB3-1BE0-5546-FF2D-F3DF9B6C2DB3}"/>
              </a:ext>
            </a:extLst>
          </p:cNvPr>
          <p:cNvCxnSpPr>
            <a:cxnSpLocks/>
          </p:cNvCxnSpPr>
          <p:nvPr/>
        </p:nvCxnSpPr>
        <p:spPr>
          <a:xfrm>
            <a:off x="8558665" y="5035550"/>
            <a:ext cx="0" cy="5461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308100"/>
                <a:ext cx="4732745" cy="533336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MLE provides most likely coefficients.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coefficients to estimate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for each carcass.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Horvitz-Thompson estimate of abundance.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Super population estimate of abundance.</a:t>
                </a:r>
              </a:p>
            </p:txBody>
          </p:sp>
        </mc:Choice>
        <mc:Fallback xmlns="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308100"/>
                <a:ext cx="4732745" cy="5333361"/>
              </a:xfrm>
              <a:blipFill>
                <a:blip r:embed="rId7"/>
                <a:stretch>
                  <a:fillRect l="-2574" t="-2632" r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Consider the following: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308100"/>
                <a:ext cx="7691845" cy="5333361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How often should you sample for carcasses?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How can surveying less frequently impact your estimates?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The CVCS escapement model uses linear regression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. Can you think of covariates that shouldn’t be modelled with linear regression?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308100"/>
                <a:ext cx="7691845" cy="5333361"/>
              </a:xfrm>
              <a:blipFill>
                <a:blip r:embed="rId3"/>
                <a:stretch>
                  <a:fillRect l="-1823" t="-2288" r="-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7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Resources I found useful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6654803" cy="4995508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Steven C.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Amstrup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Trent L.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Mcdonald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and Bryan F.J. Manly.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LMRoman10-Italic-Identity-H"/>
              </a:rPr>
              <a:t>Handbook of Capture-Recapture Analysis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. Princeton Univ. Press, 2005.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Caps10-Regular-Identity-H"/>
              </a:rPr>
              <a:t>url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: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  <a:hlinkClick r:id="rId3"/>
              </a:rPr>
              <a:t>http://www.jstor.org/stable/j.ctt7sdj6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</a:rPr>
              <a:t>.</a:t>
            </a:r>
          </a:p>
          <a:p>
            <a:pPr algn="l"/>
            <a:endParaRPr lang="en-US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  <a:p>
            <a:pPr algn="l"/>
            <a:r>
              <a:rPr lang="en-US" sz="1800" b="0" i="0" strike="noStrike" baseline="0" dirty="0">
                <a:solidFill>
                  <a:schemeClr val="tx1"/>
                </a:solidFill>
              </a:rPr>
              <a:t>Estimating apparent survival, lecture from University of Georgia, </a:t>
            </a:r>
            <a:r>
              <a:rPr lang="en-US" sz="1800" b="0" i="0" u="none" strike="noStrike" baseline="0" dirty="0">
                <a:solidFill>
                  <a:srgbClr val="467886"/>
                </a:solidFill>
                <a:latin typeface="LMRoman10-Regular-Identity-H"/>
                <a:hlinkClick r:id="rId4"/>
              </a:rPr>
              <a:t>https://rushinglab.github.io/WILD6900/articles/cjs.html</a:t>
            </a:r>
            <a:endParaRPr lang="en-US" sz="1800" b="0" i="0" u="none" strike="noStrike" baseline="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endParaRPr lang="en-US" sz="180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escapeMR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github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page: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  <a:hlinkClick r:id="rId5"/>
              </a:rPr>
              <a:t>https://gitlab.com/tmcd/escapemr/-/tree/master/R?ref_type=heads</a:t>
            </a:r>
            <a:endParaRPr lang="en-US" sz="1800" b="0" i="0" u="none" strike="noStrike" baseline="0" dirty="0">
              <a:solidFill>
                <a:schemeClr val="tx1"/>
              </a:solidFill>
              <a:latin typeface="LMRoman10-Regular-Identity-H"/>
            </a:endParaRPr>
          </a:p>
          <a:p>
            <a:pPr algn="l"/>
            <a:endParaRPr lang="en-US" sz="1800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95C137-32C2-421B-F8B3-B10F50E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17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Monitoring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Bergman et al. 2013.</a:t>
                </a:r>
              </a:p>
              <a:p>
                <a:endParaRPr lang="en-US" dirty="0"/>
              </a:p>
              <a:p>
                <a:r>
                  <a:rPr lang="en-US" dirty="0"/>
                  <a:t>“a science- based collaborative approach to improve monitoring of adult Chinook salmon returning from the ocean to spawn in CV streams (escapement) and harvested in freshwater”</a:t>
                </a:r>
              </a:p>
              <a:p>
                <a:endParaRPr lang="en-US" dirty="0"/>
              </a:p>
              <a:p>
                <a:r>
                  <a:rPr lang="en-US" dirty="0"/>
                  <a:t>To apply the superpopulation modification to the CJS model,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solidFill>
                          <a:srgbClr val="1E71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estimated via maximizing the CJS likelihood using numerical optimization (i.e., via Maximum Likelihood), and then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using the Horvitz-Thompson (1952) population estimator.</a:t>
                </a:r>
              </a:p>
            </p:txBody>
          </p:sp>
        </mc:Choice>
        <mc:Fallback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  <a:blipFill>
                <a:blip r:embed="rId3"/>
                <a:stretch>
                  <a:fillRect l="-1143" t="-1520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0E496D-8B88-C02B-0FE3-D49D4B5D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140" y="1198320"/>
            <a:ext cx="3624996" cy="5029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D0C86-99B6-3820-65E0-414ED885E0EE}"/>
              </a:ext>
            </a:extLst>
          </p:cNvPr>
          <p:cNvSpPr txBox="1"/>
          <p:nvPr/>
        </p:nvSpPr>
        <p:spPr>
          <a:xfrm>
            <a:off x="7212001" y="6227321"/>
            <a:ext cx="44217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/>
            <a:r>
              <a:rPr lang="en-US" sz="900" dirty="0">
                <a:effectLst/>
              </a:rPr>
              <a:t>Bergman, J. M., Nielson, R. M., &amp; Low, A. (2013). CENTRAL VALLEY CHINOOK SALMON IN-RIVER ESCAPEMENT MONITORING PLAN. </a:t>
            </a:r>
            <a:r>
              <a:rPr lang="en-US" sz="900" i="1" dirty="0">
                <a:effectLst/>
              </a:rPr>
              <a:t>Paper Knowledge . Toward a Media History of Documents</a:t>
            </a:r>
            <a:r>
              <a:rPr lang="en-US" sz="900" dirty="0">
                <a:effectLst/>
              </a:rPr>
              <a:t>, 12–26.</a:t>
            </a:r>
          </a:p>
        </p:txBody>
      </p:sp>
    </p:spTree>
    <p:extLst>
      <p:ext uri="{BB962C8B-B14F-4D97-AF65-F5344CB8AC3E}">
        <p14:creationId xmlns:p14="http://schemas.microsoft.com/office/powerpoint/2010/main" val="180267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capture histories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capture and recapture for a given carcass.</a:t>
            </a:r>
          </a:p>
          <a:p>
            <a:r>
              <a:rPr lang="en-US" sz="2800" dirty="0"/>
              <a:t>0 = indicates carcass was not capture during that period.</a:t>
            </a:r>
          </a:p>
          <a:p>
            <a:r>
              <a:rPr lang="en-US" sz="2800" dirty="0"/>
              <a:t>1 = indicates carcass was captured and returned.</a:t>
            </a:r>
          </a:p>
          <a:p>
            <a:r>
              <a:rPr lang="en-US" sz="2800" dirty="0"/>
              <a:t>2 = carcass was captured and “chopped”.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32775-55C9-72B5-E6CC-B4CAF058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82" y="1754229"/>
            <a:ext cx="4038600" cy="3076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585295" y="4830804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demo_CH.csv</a:t>
            </a:r>
          </a:p>
        </p:txBody>
      </p:sp>
    </p:spTree>
    <p:extLst>
      <p:ext uri="{BB962C8B-B14F-4D97-AF65-F5344CB8AC3E}">
        <p14:creationId xmlns:p14="http://schemas.microsoft.com/office/powerpoint/2010/main" val="178108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chops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number of carcasses removed from system upon first capture.</a:t>
            </a:r>
          </a:p>
          <a:p>
            <a:r>
              <a:rPr lang="en-US" sz="2800" dirty="0"/>
              <a:t>Done when carcass is deteriorated beyond identification or measurement, and won’t last long enough for further recaptures.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585295" y="3128752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demo_Chops.csv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F58-BA5A-EECD-8B8F-72D11574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557" y="2262086"/>
            <a:ext cx="4362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84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covariates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Records of relevant covariates for each captured and marked carcass.</a:t>
                </a:r>
              </a:p>
              <a:p>
                <a:r>
                  <a:rPr lang="en-US" sz="2800" dirty="0"/>
                  <a:t>For CVCS, covariates currently used for modeling are sex and length of carcass.</a:t>
                </a:r>
              </a:p>
              <a:p>
                <a:r>
                  <a:rPr lang="en-US" sz="2800" dirty="0"/>
                  <a:t>Used to determine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/>
                  <a:t>What other covariates are surveys collecting? What about covariates that vary over survey period vs individual carcass?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  <a:blipFill>
                <a:blip r:embed="rId3"/>
                <a:stretch>
                  <a:fillRect l="-1538" t="-2198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8245050" y="5560535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demo_Covariates.csv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0655-7545-635F-DA5D-3249FB45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06"/>
          <a:stretch/>
        </p:blipFill>
        <p:spPr>
          <a:xfrm>
            <a:off x="9021275" y="1367572"/>
            <a:ext cx="2257425" cy="4122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64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11421290" cy="56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 the Horvitz-Thompson estimator: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FCE0A-14D0-A067-5930-C0FCD81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52" y="1973655"/>
            <a:ext cx="2144540" cy="1225451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99F9915-6595-C7C9-7741-0DC8880C898B}"/>
              </a:ext>
            </a:extLst>
          </p:cNvPr>
          <p:cNvSpPr txBox="1">
            <a:spLocks/>
          </p:cNvSpPr>
          <p:nvPr/>
        </p:nvSpPr>
        <p:spPr>
          <a:xfrm>
            <a:off x="380997" y="3191348"/>
            <a:ext cx="11421290" cy="56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and the superpopulation modification: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B3235-C5A7-46C9-DFCF-F7B65031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54" y="3639526"/>
            <a:ext cx="7604159" cy="113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1E718F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Both are dependent on estimates of: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𝑠𝑢𝑟𝑣𝑖𝑣𝑒𝑠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𝑐𝑎𝑝𝑡𝑢𝑟𝑒𝑑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𝑑𝑢𝑟𝑖𝑛𝑔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  <a:blipFill>
                <a:blip r:embed="rId6"/>
                <a:stretch>
                  <a:fillRect l="-106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3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represent the capture history of a given carcass </a:t>
                </a:r>
                <a:r>
                  <a:rPr lang="en-US" sz="2800" i="1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during period </a:t>
                </a:r>
                <a:r>
                  <a:rPr lang="en-US" sz="2800" i="1" dirty="0"/>
                  <a:t>j </a:t>
                </a:r>
                <a:r>
                  <a:rPr lang="en-US" sz="2800" dirty="0"/>
                  <a:t>as: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  <a:blipFill>
                <a:blip r:embed="rId4"/>
                <a:stretch>
                  <a:fillRect l="-1067" t="-8824" r="-90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78868E4-0447-AD44-57BB-33E28E73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2" y="2767012"/>
            <a:ext cx="894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14561</TotalTime>
  <Words>1280</Words>
  <Application>Microsoft Office PowerPoint</Application>
  <PresentationFormat>Widescreen</PresentationFormat>
  <Paragraphs>147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Century Gothic</vt:lpstr>
      <vt:lpstr>LatinModernMath-Regular-Identity-H</vt:lpstr>
      <vt:lpstr>LMRoman10-Italic-Identity-H</vt:lpstr>
      <vt:lpstr>LMRoman10-Regular-Identity-H</vt:lpstr>
      <vt:lpstr>LMRomanCaps10-Regular-Identity-H</vt:lpstr>
      <vt:lpstr>Office Theme</vt:lpstr>
      <vt:lpstr>CVCS Escapement Modeling</vt:lpstr>
      <vt:lpstr>Session goals</vt:lpstr>
      <vt:lpstr>Resources I found useful</vt:lpstr>
      <vt:lpstr>CVCS Escapement Monitoring Plan</vt:lpstr>
      <vt:lpstr>The Data: capture histories</vt:lpstr>
      <vt:lpstr>The Data: chops</vt:lpstr>
      <vt:lpstr>The Data: covariates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Logistic regression of p_ij and "ϕ" _ij</vt:lpstr>
      <vt:lpstr>Logistic regression of p_ij and "ϕ" _ij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Wrapping up</vt:lpstr>
      <vt:lpstr>Consider the following: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141</cp:revision>
  <dcterms:created xsi:type="dcterms:W3CDTF">2024-07-31T19:43:16Z</dcterms:created>
  <dcterms:modified xsi:type="dcterms:W3CDTF">2024-08-22T19:39:19Z</dcterms:modified>
</cp:coreProperties>
</file>